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79" r:id="rId2"/>
    <p:sldId id="258" r:id="rId3"/>
    <p:sldId id="281" r:id="rId4"/>
    <p:sldId id="282" r:id="rId5"/>
    <p:sldId id="283" r:id="rId6"/>
    <p:sldId id="284" r:id="rId7"/>
    <p:sldId id="285" r:id="rId8"/>
    <p:sldId id="286" r:id="rId9"/>
    <p:sldId id="296" r:id="rId10"/>
    <p:sldId id="287" r:id="rId11"/>
    <p:sldId id="297" r:id="rId12"/>
    <p:sldId id="295" r:id="rId13"/>
    <p:sldId id="277" r:id="rId14"/>
    <p:sldId id="278" r:id="rId15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250" autoAdjust="0"/>
    <p:restoredTop sz="94660"/>
  </p:normalViewPr>
  <p:slideViewPr>
    <p:cSldViewPr snapToGrid="0">
      <p:cViewPr varScale="1">
        <p:scale>
          <a:sx n="78" d="100"/>
          <a:sy n="78" d="100"/>
        </p:scale>
        <p:origin x="61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8261DF5-8BCD-490D-9545-84BA75F83162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3ABF8A77-93F4-4A21-91D5-461FA1373B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9592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593C5-1B2B-432C-A522-B3763BBE7E47}" type="datetimeFigureOut">
              <a:rPr lang="en-GH" smtClean="0"/>
              <a:t>11/09/2025</a:t>
            </a:fld>
            <a:endParaRPr lang="en-G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18338E-B7EF-4CCC-B3EE-D1FA20B5C2E5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571396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6ABE8-F98B-41E9-903C-96BEDE66B9D9}" type="datetime1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54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A6A96-5E88-43E0-A4AD-ADD53A111C4A}" type="datetime1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771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1C175-5912-4D2D-AE2D-A3343C3968D5}" type="datetime1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391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64DD5-B7E4-450C-AB93-CF7F9BB09468}" type="datetime1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706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342D8-4384-4747-A714-94030114F365}" type="datetime1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989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8FDDA-0F19-455C-9A50-7E174E4ECD27}" type="datetime1">
              <a:rPr lang="en-US" smtClean="0"/>
              <a:t>11/9/2025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698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EEA0B-6EC5-4D31-9E60-8DC8983C143D}" type="datetime1">
              <a:rPr lang="en-US" smtClean="0"/>
              <a:t>11/9/2025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596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8AEDA-92D7-4CE9-8C22-48188AE6FAAB}" type="datetime1">
              <a:rPr lang="en-US" smtClean="0"/>
              <a:t>11/9/2025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58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63007-44B1-4404-A705-9D9CEA8BE118}" type="datetime1">
              <a:rPr lang="en-US" smtClean="0"/>
              <a:t>11/9/2025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810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1E98C-B645-42DF-A716-43B2F5098506}" type="datetime1">
              <a:rPr lang="en-US" smtClean="0"/>
              <a:t>11/9/2025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650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2D1DE-2AFE-4C77-817E-75C44852C1F3}" type="datetime1">
              <a:rPr lang="en-US" smtClean="0"/>
              <a:t>11/9/2025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848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0867D4-97B9-484C-9E47-28D8D3661414}" type="datetime1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B1AE71-7425-474C-93B1-BE263D6B1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249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D53BE55-C5C6-034F-9474-2D8639B3D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" y="136524"/>
            <a:ext cx="12188389" cy="67214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FD79B10-3673-0147-8C32-BAE3A1726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989982"/>
            <a:ext cx="12192000" cy="86801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86AA325-AA1E-8880-999D-5CD9D4CDDC74}"/>
              </a:ext>
            </a:extLst>
          </p:cNvPr>
          <p:cNvSpPr/>
          <p:nvPr/>
        </p:nvSpPr>
        <p:spPr>
          <a:xfrm>
            <a:off x="-13252" y="-318052"/>
            <a:ext cx="12205252" cy="1643268"/>
          </a:xfrm>
          <a:prstGeom prst="rect">
            <a:avLst/>
          </a:prstGeom>
          <a:solidFill>
            <a:srgbClr val="002060"/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Roa</a:t>
            </a:r>
            <a:r>
              <a:rPr lang="en-US" sz="4000" b="1" dirty="0">
                <a:solidFill>
                  <a:prstClr val="white"/>
                </a:solidFill>
                <a:latin typeface="Calibri" panose="020F0502020204030204"/>
              </a:rPr>
              <a:t>d Accident Severity Prediction</a:t>
            </a:r>
            <a:endParaRPr kumimoji="0" lang="en-GB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E7F8299-8D91-9F44-9FA7-0DE512AB1D01}"/>
              </a:ext>
            </a:extLst>
          </p:cNvPr>
          <p:cNvSpPr/>
          <p:nvPr/>
        </p:nvSpPr>
        <p:spPr>
          <a:xfrm>
            <a:off x="0" y="4943061"/>
            <a:ext cx="12192000" cy="1046920"/>
          </a:xfrm>
          <a:prstGeom prst="rect">
            <a:avLst/>
          </a:prstGeom>
          <a:solidFill>
            <a:srgbClr val="002060"/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Group 6 - Machine Learning Capstone Project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5FC6A1-7DD5-1769-A8E0-D727816AA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z="3600" smtClean="0"/>
              <a:t>1</a:t>
            </a:fld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9141562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4A0021-6840-A945-833A-8631F2060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58256"/>
            <a:ext cx="12192000" cy="99974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7679E5B-8C3E-492A-8905-DFD7AED29DBD}"/>
              </a:ext>
            </a:extLst>
          </p:cNvPr>
          <p:cNvSpPr/>
          <p:nvPr/>
        </p:nvSpPr>
        <p:spPr>
          <a:xfrm>
            <a:off x="0" y="0"/>
            <a:ext cx="12192000" cy="999745"/>
          </a:xfrm>
          <a:prstGeom prst="rect">
            <a:avLst/>
          </a:prstGeom>
          <a:solidFill>
            <a:srgbClr val="002060"/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dirty="0"/>
              <a:t>Hardware Requirements</a:t>
            </a:r>
            <a:endParaRPr kumimoji="0" lang="en-GB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45AEEE-BCD9-4BD4-A5D5-F68DA6479255}"/>
              </a:ext>
            </a:extLst>
          </p:cNvPr>
          <p:cNvSpPr txBox="1"/>
          <p:nvPr/>
        </p:nvSpPr>
        <p:spPr>
          <a:xfrm>
            <a:off x="377371" y="1187786"/>
            <a:ext cx="11408229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/>
              <a:t>• Processor: Intel i5 or higher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• RAM: 8GB minimum (16GB recommended)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• Storage: 10GB free space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• GPU: Optional for deep learning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• OS: Windows, macOS, or Linux</a:t>
            </a:r>
          </a:p>
          <a:p>
            <a:endParaRPr lang="en-US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5B3F3B-BC69-92E8-0EBA-2DBC5748B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z="3600" smtClean="0"/>
              <a:t>10</a:t>
            </a:fld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551709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EA8DDC-2343-EF90-EF90-BC4C49A921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8F67E5-2BB0-198A-DD02-C1D7543A8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58256"/>
            <a:ext cx="12192000" cy="99974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C902494-F648-EE9F-023E-B58212B94C8A}"/>
              </a:ext>
            </a:extLst>
          </p:cNvPr>
          <p:cNvSpPr/>
          <p:nvPr/>
        </p:nvSpPr>
        <p:spPr>
          <a:xfrm>
            <a:off x="0" y="0"/>
            <a:ext cx="12192000" cy="999745"/>
          </a:xfrm>
          <a:prstGeom prst="rect">
            <a:avLst/>
          </a:prstGeom>
          <a:solidFill>
            <a:srgbClr val="002060"/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dirty="0"/>
              <a:t>Relevance of the Project</a:t>
            </a:r>
            <a:endParaRPr kumimoji="0" lang="en-GB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6CC8DF-1127-0D26-BE80-6CDB12C668A8}"/>
              </a:ext>
            </a:extLst>
          </p:cNvPr>
          <p:cNvSpPr txBox="1"/>
          <p:nvPr/>
        </p:nvSpPr>
        <p:spPr>
          <a:xfrm>
            <a:off x="377371" y="1187786"/>
            <a:ext cx="11408229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• Enhances Public Safety and Emergency Response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• Supports Urban Planning and Policy Making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• Helps Insurance Companies in Risk Assessment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• Promotes Data-Driven Decision Making</a:t>
            </a:r>
          </a:p>
          <a:p>
            <a:endParaRPr lang="en-US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86CBA0-93F0-A7AD-9F81-086B85EE5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z="3600" smtClean="0"/>
              <a:t>11</a:t>
            </a:fld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074224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5CD930-483A-035B-4899-A56D94C7F7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DCCA96-FAA1-DD80-7D39-5914218A7D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58256"/>
            <a:ext cx="12192000" cy="99974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D3640C4-1FF0-4959-0ED6-8CE590C23C72}"/>
              </a:ext>
            </a:extLst>
          </p:cNvPr>
          <p:cNvSpPr/>
          <p:nvPr/>
        </p:nvSpPr>
        <p:spPr>
          <a:xfrm>
            <a:off x="0" y="0"/>
            <a:ext cx="12192000" cy="999745"/>
          </a:xfrm>
          <a:prstGeom prst="rect">
            <a:avLst/>
          </a:prstGeom>
          <a:solidFill>
            <a:srgbClr val="002060"/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400" dirty="0"/>
              <a:t>Conclusion &amp; Future Work</a:t>
            </a:r>
            <a:endParaRPr kumimoji="0" lang="en-GB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CCCA33-FFDA-BF51-1452-B5B4CA45B156}"/>
              </a:ext>
            </a:extLst>
          </p:cNvPr>
          <p:cNvSpPr txBox="1"/>
          <p:nvPr/>
        </p:nvSpPr>
        <p:spPr>
          <a:xfrm>
            <a:off x="391886" y="1396999"/>
            <a:ext cx="1140822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• ML models can predict road accident severity effectively.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• Important factors: weather, road surface, light conditions.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Future Work: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• Integrate real-time data and geospatial analysis.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• Use deep learning for improved prediction.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• Develop web/mobile applications for real-time prediction.</a:t>
            </a:r>
          </a:p>
          <a:p>
            <a:endParaRPr lang="en-US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47A3182-663A-3AAC-6D40-1983AA57C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z="3600" smtClean="0">
                <a:latin typeface="Arial" panose="020B0604020202020204" pitchFamily="34" charset="0"/>
                <a:cs typeface="Arial" panose="020B0604020202020204" pitchFamily="34" charset="0"/>
              </a:rPr>
              <a:t>12</a:t>
            </a:fld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89869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90E4DD-46CB-4EAC-BF5E-6587B8EE4A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5992216"/>
            <a:ext cx="12192000" cy="8657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DEC0C7-2317-4850-BE14-804C4203D539}"/>
              </a:ext>
            </a:extLst>
          </p:cNvPr>
          <p:cNvSpPr txBox="1"/>
          <p:nvPr/>
        </p:nvSpPr>
        <p:spPr>
          <a:xfrm>
            <a:off x="377372" y="2264229"/>
            <a:ext cx="116114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/>
              <a:t>THANK YOU</a:t>
            </a:r>
          </a:p>
          <a:p>
            <a:pPr algn="ctr"/>
            <a:endParaRPr lang="en-GH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A59F573-F038-9DF5-1E56-807902C59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z="3600" smtClean="0"/>
              <a:t>13</a:t>
            </a:fld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36060916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FD79B10-3673-0147-8C32-BAE3A1726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58256"/>
            <a:ext cx="12192000" cy="9997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63C874-E465-104D-89B6-DDBA19A1778D}"/>
              </a:ext>
            </a:extLst>
          </p:cNvPr>
          <p:cNvSpPr txBox="1"/>
          <p:nvPr/>
        </p:nvSpPr>
        <p:spPr>
          <a:xfrm>
            <a:off x="5144313" y="373435"/>
            <a:ext cx="65780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  <a:latin typeface="Acumin Pro" panose="020B0504020202020204" pitchFamily="34" charset="77"/>
              </a:rPr>
              <a:t>1. Problem Solving PU Academics 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45AE48D-2114-40AE-B8F5-16C219D1B8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6536" y="150124"/>
            <a:ext cx="8761863" cy="535482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9E82540-04E6-48DB-BDCA-63EC2C5353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6536" y="150518"/>
            <a:ext cx="4334632" cy="99983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F2E1E7-DAFE-EA47-F4C6-D0EED2B6E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175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4A0021-6840-A945-833A-8631F2060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58256"/>
            <a:ext cx="12192000" cy="99974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7679E5B-8C3E-492A-8905-DFD7AED29DBD}"/>
              </a:ext>
            </a:extLst>
          </p:cNvPr>
          <p:cNvSpPr/>
          <p:nvPr/>
        </p:nvSpPr>
        <p:spPr>
          <a:xfrm>
            <a:off x="0" y="0"/>
            <a:ext cx="12192000" cy="999745"/>
          </a:xfrm>
          <a:prstGeom prst="rect">
            <a:avLst/>
          </a:prstGeom>
          <a:solidFill>
            <a:srgbClr val="002060"/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solidFill>
                  <a:prstClr val="white"/>
                </a:solidFill>
                <a:latin typeface="Calibri" panose="020F0502020204030204"/>
              </a:rPr>
              <a:t>Presentation Outline</a:t>
            </a:r>
            <a:endParaRPr kumimoji="0" lang="en-GB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45AEEE-BCD9-4BD4-A5D5-F68DA6479255}"/>
              </a:ext>
            </a:extLst>
          </p:cNvPr>
          <p:cNvSpPr txBox="1"/>
          <p:nvPr/>
        </p:nvSpPr>
        <p:spPr>
          <a:xfrm>
            <a:off x="377371" y="1187786"/>
            <a:ext cx="1140822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Introduction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Problem Statement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Overview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Dataset information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Required Python libraries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Set up and installation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Data mining methodology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Hardware requirements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Relevance of project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Conclusion and future works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5B3F3B-BC69-92E8-0EBA-2DBC5748B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z="3600" smtClean="0"/>
              <a:t>2</a:t>
            </a:fld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023114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4A0021-6840-A945-833A-8631F2060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58256"/>
            <a:ext cx="12192000" cy="99974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7679E5B-8C3E-492A-8905-DFD7AED29DBD}"/>
              </a:ext>
            </a:extLst>
          </p:cNvPr>
          <p:cNvSpPr/>
          <p:nvPr/>
        </p:nvSpPr>
        <p:spPr>
          <a:xfrm>
            <a:off x="0" y="0"/>
            <a:ext cx="12192000" cy="999745"/>
          </a:xfrm>
          <a:prstGeom prst="rect">
            <a:avLst/>
          </a:prstGeom>
          <a:solidFill>
            <a:srgbClr val="002060"/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Introduction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45AEEE-BCD9-4BD4-A5D5-F68DA6479255}"/>
              </a:ext>
            </a:extLst>
          </p:cNvPr>
          <p:cNvSpPr txBox="1"/>
          <p:nvPr/>
        </p:nvSpPr>
        <p:spPr>
          <a:xfrm>
            <a:off x="377371" y="1187786"/>
            <a:ext cx="1140822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Road accidents are a leading cause of death worldwide. Predicting accident severity helps in proactive safety measures. Machine learning models can estimate severity based on environmental and human factors.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5B3F3B-BC69-92E8-0EBA-2DBC5748B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z="3600" smtClean="0"/>
              <a:t>3</a:t>
            </a:fld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737074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4A0021-6840-A945-833A-8631F2060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58256"/>
            <a:ext cx="12192000" cy="99974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7679E5B-8C3E-492A-8905-DFD7AED29DBD}"/>
              </a:ext>
            </a:extLst>
          </p:cNvPr>
          <p:cNvSpPr/>
          <p:nvPr/>
        </p:nvSpPr>
        <p:spPr>
          <a:xfrm>
            <a:off x="0" y="0"/>
            <a:ext cx="12192000" cy="999745"/>
          </a:xfrm>
          <a:prstGeom prst="rect">
            <a:avLst/>
          </a:prstGeom>
          <a:solidFill>
            <a:srgbClr val="002060"/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solidFill>
                  <a:prstClr val="white"/>
                </a:solidFill>
                <a:latin typeface="Calibri" panose="020F0502020204030204"/>
              </a:rPr>
              <a:t>Problem Statement</a:t>
            </a:r>
            <a:endParaRPr kumimoji="0" lang="en-GB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45AEEE-BCD9-4BD4-A5D5-F68DA6479255}"/>
              </a:ext>
            </a:extLst>
          </p:cNvPr>
          <p:cNvSpPr txBox="1"/>
          <p:nvPr/>
        </p:nvSpPr>
        <p:spPr>
          <a:xfrm>
            <a:off x="377371" y="1187786"/>
            <a:ext cx="11408229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• Road safety remains a global challenge.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• Need to predict severity of road accidents using available data.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• Helps prioritize emergency response and inform safety policies.</a:t>
            </a:r>
          </a:p>
          <a:p>
            <a:endParaRPr lang="en-US" sz="3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5B3F3B-BC69-92E8-0EBA-2DBC5748B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z="3600" smtClean="0"/>
              <a:t>4</a:t>
            </a:fld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03839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4A0021-6840-A945-833A-8631F2060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58256"/>
            <a:ext cx="12192000" cy="99974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7679E5B-8C3E-492A-8905-DFD7AED29DBD}"/>
              </a:ext>
            </a:extLst>
          </p:cNvPr>
          <p:cNvSpPr/>
          <p:nvPr/>
        </p:nvSpPr>
        <p:spPr>
          <a:xfrm>
            <a:off x="0" y="0"/>
            <a:ext cx="12192000" cy="999745"/>
          </a:xfrm>
          <a:prstGeom prst="rect">
            <a:avLst/>
          </a:prstGeom>
          <a:solidFill>
            <a:srgbClr val="002060"/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solidFill>
                  <a:prstClr val="white"/>
                </a:solidFill>
                <a:latin typeface="Calibri" panose="020F0502020204030204"/>
              </a:rPr>
              <a:t>Overview</a:t>
            </a:r>
            <a:endParaRPr kumimoji="0" lang="en-GB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45AEEE-BCD9-4BD4-A5D5-F68DA6479255}"/>
              </a:ext>
            </a:extLst>
          </p:cNvPr>
          <p:cNvSpPr txBox="1"/>
          <p:nvPr/>
        </p:nvSpPr>
        <p:spPr>
          <a:xfrm>
            <a:off x="377371" y="1187786"/>
            <a:ext cx="11408229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/>
              <a:t> </a:t>
            </a:r>
            <a:r>
              <a:rPr lang="en-US" sz="3600" dirty="0"/>
              <a:t>• Data Collection and Preprocessing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• Exploratory Data Analysis (EDA)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• Feature Selection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• Model Building and Evaluation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• Prediction and Insights</a:t>
            </a:r>
          </a:p>
          <a:p>
            <a:endParaRPr lang="en-US" sz="3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5B3F3B-BC69-92E8-0EBA-2DBC5748B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z="3600" smtClean="0"/>
              <a:t>5</a:t>
            </a:fld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014396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4A0021-6840-A945-833A-8631F2060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58256"/>
            <a:ext cx="12192000" cy="99974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7679E5B-8C3E-492A-8905-DFD7AED29DBD}"/>
              </a:ext>
            </a:extLst>
          </p:cNvPr>
          <p:cNvSpPr/>
          <p:nvPr/>
        </p:nvSpPr>
        <p:spPr>
          <a:xfrm>
            <a:off x="0" y="0"/>
            <a:ext cx="12192000" cy="999745"/>
          </a:xfrm>
          <a:prstGeom prst="rect">
            <a:avLst/>
          </a:prstGeom>
          <a:solidFill>
            <a:srgbClr val="002060"/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Dataset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45AEEE-BCD9-4BD4-A5D5-F68DA6479255}"/>
              </a:ext>
            </a:extLst>
          </p:cNvPr>
          <p:cNvSpPr txBox="1"/>
          <p:nvPr/>
        </p:nvSpPr>
        <p:spPr>
          <a:xfrm>
            <a:off x="377371" y="1187786"/>
            <a:ext cx="11408229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• Source: Ghana Department for Transport / Kaggle datasets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• Key Attributes: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   - Weather, Road Surface, Light Conditions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   - Vehicle Type, Speed Limit, Casualties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• Target Variable: Severity (Slight, Serious, Fatal)</a:t>
            </a:r>
          </a:p>
          <a:p>
            <a:endParaRPr lang="en-US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5B3F3B-BC69-92E8-0EBA-2DBC5748B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z="3600" smtClean="0"/>
              <a:t>6</a:t>
            </a:fld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126990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4A0021-6840-A945-833A-8631F2060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58256"/>
            <a:ext cx="12192000" cy="99974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7679E5B-8C3E-492A-8905-DFD7AED29DBD}"/>
              </a:ext>
            </a:extLst>
          </p:cNvPr>
          <p:cNvSpPr/>
          <p:nvPr/>
        </p:nvSpPr>
        <p:spPr>
          <a:xfrm>
            <a:off x="0" y="0"/>
            <a:ext cx="12192000" cy="999745"/>
          </a:xfrm>
          <a:prstGeom prst="rect">
            <a:avLst/>
          </a:prstGeom>
          <a:solidFill>
            <a:srgbClr val="002060"/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dirty="0"/>
              <a:t>Required Python Libraries</a:t>
            </a:r>
            <a:endParaRPr kumimoji="0" lang="en-GB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45AEEE-BCD9-4BD4-A5D5-F68DA6479255}"/>
              </a:ext>
            </a:extLst>
          </p:cNvPr>
          <p:cNvSpPr txBox="1"/>
          <p:nvPr/>
        </p:nvSpPr>
        <p:spPr>
          <a:xfrm>
            <a:off x="377371" y="1187786"/>
            <a:ext cx="11408229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400" dirty="0"/>
              <a:t>• pandas, </a:t>
            </a:r>
            <a:r>
              <a:rPr lang="en-US" sz="4400" dirty="0" err="1"/>
              <a:t>numpy</a:t>
            </a:r>
            <a:r>
              <a:rPr lang="en-US" sz="4400" dirty="0"/>
              <a:t>, matplotlib, seaborn</a:t>
            </a:r>
          </a:p>
          <a:p>
            <a:pPr>
              <a:lnSpc>
                <a:spcPct val="150000"/>
              </a:lnSpc>
            </a:pPr>
            <a:r>
              <a:rPr lang="en-US" sz="4400" dirty="0"/>
              <a:t>• scikit-learn, </a:t>
            </a:r>
            <a:r>
              <a:rPr lang="en-US" sz="4400" dirty="0" err="1"/>
              <a:t>xgboost</a:t>
            </a:r>
            <a:r>
              <a:rPr lang="en-US" sz="4400" dirty="0"/>
              <a:t>, imbalanced-learn</a:t>
            </a:r>
          </a:p>
          <a:p>
            <a:pPr>
              <a:lnSpc>
                <a:spcPct val="150000"/>
              </a:lnSpc>
            </a:pPr>
            <a:r>
              <a:rPr lang="en-US" sz="4400" dirty="0"/>
              <a:t>• </a:t>
            </a:r>
            <a:r>
              <a:rPr lang="en-US" sz="4400" dirty="0" err="1"/>
              <a:t>shap</a:t>
            </a:r>
            <a:r>
              <a:rPr lang="en-US" sz="4400" dirty="0"/>
              <a:t> (for interpretability)</a:t>
            </a:r>
          </a:p>
          <a:p>
            <a:endParaRPr lang="en-US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5B3F3B-BC69-92E8-0EBA-2DBC5748B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z="3600" smtClean="0"/>
              <a:t>7</a:t>
            </a:fld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97488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4A0021-6840-A945-833A-8631F2060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58256"/>
            <a:ext cx="12192000" cy="99974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7679E5B-8C3E-492A-8905-DFD7AED29DBD}"/>
              </a:ext>
            </a:extLst>
          </p:cNvPr>
          <p:cNvSpPr/>
          <p:nvPr/>
        </p:nvSpPr>
        <p:spPr>
          <a:xfrm>
            <a:off x="0" y="0"/>
            <a:ext cx="12192000" cy="999745"/>
          </a:xfrm>
          <a:prstGeom prst="rect">
            <a:avLst/>
          </a:prstGeom>
          <a:solidFill>
            <a:srgbClr val="002060"/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dirty="0"/>
              <a:t>Setup and Installation</a:t>
            </a:r>
            <a:endParaRPr kumimoji="0" lang="en-GB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45AEEE-BCD9-4BD4-A5D5-F68DA6479255}"/>
              </a:ext>
            </a:extLst>
          </p:cNvPr>
          <p:cNvSpPr txBox="1"/>
          <p:nvPr/>
        </p:nvSpPr>
        <p:spPr>
          <a:xfrm>
            <a:off x="377371" y="1187786"/>
            <a:ext cx="11408229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/>
              <a:t>1. Install Python 3.8 or higher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2. Install libraries using pip: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   pip install pandas </a:t>
            </a:r>
            <a:r>
              <a:rPr lang="en-US" sz="3200" dirty="0" err="1"/>
              <a:t>numpy</a:t>
            </a:r>
            <a:r>
              <a:rPr lang="en-US" sz="3200" dirty="0"/>
              <a:t> matplotlib seaborn scikit-learn </a:t>
            </a:r>
            <a:r>
              <a:rPr lang="en-US" sz="3200" dirty="0" err="1"/>
              <a:t>xgboost</a:t>
            </a:r>
            <a:endParaRPr lang="en-US" sz="3200" dirty="0"/>
          </a:p>
          <a:p>
            <a:pPr>
              <a:lnSpc>
                <a:spcPct val="150000"/>
              </a:lnSpc>
            </a:pPr>
            <a:r>
              <a:rPr lang="en-US" sz="3200" dirty="0"/>
              <a:t>3. Set up Jupyter Notebook or VS Code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4. Load dataset and start analysis</a:t>
            </a:r>
          </a:p>
          <a:p>
            <a:endParaRPr lang="en-US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5B3F3B-BC69-92E8-0EBA-2DBC5748B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z="3600" smtClean="0"/>
              <a:t>8</a:t>
            </a:fld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23723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4A0021-6840-A945-833A-8631F2060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58256"/>
            <a:ext cx="12192000" cy="99974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7679E5B-8C3E-492A-8905-DFD7AED29DBD}"/>
              </a:ext>
            </a:extLst>
          </p:cNvPr>
          <p:cNvSpPr/>
          <p:nvPr/>
        </p:nvSpPr>
        <p:spPr>
          <a:xfrm>
            <a:off x="0" y="0"/>
            <a:ext cx="12192000" cy="999745"/>
          </a:xfrm>
          <a:prstGeom prst="rect">
            <a:avLst/>
          </a:prstGeom>
          <a:solidFill>
            <a:srgbClr val="002060"/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dirty="0"/>
              <a:t>Data Mining Methodology </a:t>
            </a:r>
            <a:endParaRPr kumimoji="0" lang="en-GB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45AEEE-BCD9-4BD4-A5D5-F68DA6479255}"/>
              </a:ext>
            </a:extLst>
          </p:cNvPr>
          <p:cNvSpPr txBox="1"/>
          <p:nvPr/>
        </p:nvSpPr>
        <p:spPr>
          <a:xfrm>
            <a:off x="377371" y="1187786"/>
            <a:ext cx="11408229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CRISP-DM Framework: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1. Business Understanding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2. Data Understanding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3. Data Preparation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4. Modeling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5. Evaluation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6. Deployment</a:t>
            </a:r>
          </a:p>
          <a:p>
            <a:endParaRPr lang="en-US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5B3F3B-BC69-92E8-0EBA-2DBC5748B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1AE71-7425-474C-93B1-BE263D6B1E53}" type="slidenum">
              <a:rPr lang="en-US" sz="3600" smtClean="0"/>
              <a:t>9</a:t>
            </a:fld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700195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1408</TotalTime>
  <Words>413</Words>
  <Application>Microsoft Office PowerPoint</Application>
  <PresentationFormat>Widescreen</PresentationFormat>
  <Paragraphs>83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Acumin Pro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PURFDO</dc:creator>
  <cp:lastModifiedBy>afarel hammond</cp:lastModifiedBy>
  <cp:revision>63</cp:revision>
  <cp:lastPrinted>2022-04-19T22:52:38Z</cp:lastPrinted>
  <dcterms:created xsi:type="dcterms:W3CDTF">2022-04-19T22:35:39Z</dcterms:created>
  <dcterms:modified xsi:type="dcterms:W3CDTF">2025-11-09T20:29:09Z</dcterms:modified>
</cp:coreProperties>
</file>

<file path=docProps/thumbnail.jpeg>
</file>